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5" r:id="rId5"/>
  </p:sldMasterIdLst>
  <p:handoutMasterIdLst>
    <p:handoutMasterId r:id="rId21"/>
  </p:handoutMasterIdLst>
  <p:sldIdLst>
    <p:sldId id="256" r:id="rId6"/>
    <p:sldId id="269" r:id="rId7"/>
    <p:sldId id="270" r:id="rId8"/>
    <p:sldId id="273" r:id="rId9"/>
    <p:sldId id="274" r:id="rId10"/>
    <p:sldId id="276" r:id="rId11"/>
    <p:sldId id="277" r:id="rId12"/>
    <p:sldId id="278" r:id="rId13"/>
    <p:sldId id="272" r:id="rId14"/>
    <p:sldId id="267" r:id="rId15"/>
    <p:sldId id="258" r:id="rId16"/>
    <p:sldId id="275" r:id="rId17"/>
    <p:sldId id="260" r:id="rId18"/>
    <p:sldId id="259" r:id="rId19"/>
    <p:sldId id="263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17" autoAdjust="0"/>
    <p:restoredTop sz="96327"/>
  </p:normalViewPr>
  <p:slideViewPr>
    <p:cSldViewPr snapToGrid="0" showGuides="1">
      <p:cViewPr varScale="1">
        <p:scale>
          <a:sx n="108" d="100"/>
          <a:sy n="108" d="100"/>
        </p:scale>
        <p:origin x="1116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9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ge, C.E. (Karin)" userId="19918cfa-670d-405d-a800-1611301d7225" providerId="ADAL" clId="{549E10EA-297D-468B-BBAC-306A233C4CC5}"/>
    <pc:docChg chg="custSel modSld">
      <pc:chgData name="Hage, C.E. (Karin)" userId="19918cfa-670d-405d-a800-1611301d7225" providerId="ADAL" clId="{549E10EA-297D-468B-BBAC-306A233C4CC5}" dt="2024-08-16T09:19:47.793" v="33" actId="20577"/>
      <pc:docMkLst>
        <pc:docMk/>
      </pc:docMkLst>
      <pc:sldChg chg="modSp mod">
        <pc:chgData name="Hage, C.E. (Karin)" userId="19918cfa-670d-405d-a800-1611301d7225" providerId="ADAL" clId="{549E10EA-297D-468B-BBAC-306A233C4CC5}" dt="2024-08-16T09:18:23.417" v="21" actId="20577"/>
        <pc:sldMkLst>
          <pc:docMk/>
          <pc:sldMk cId="2928616850" sldId="256"/>
        </pc:sldMkLst>
        <pc:spChg chg="mod">
          <ac:chgData name="Hage, C.E. (Karin)" userId="19918cfa-670d-405d-a800-1611301d7225" providerId="ADAL" clId="{549E10EA-297D-468B-BBAC-306A233C4CC5}" dt="2024-08-16T09:18:23.417" v="21" actId="20577"/>
          <ac:spMkLst>
            <pc:docMk/>
            <pc:sldMk cId="2928616850" sldId="256"/>
            <ac:spMk id="4" creationId="{8C301267-4F55-D359-5AFB-153E2CE85510}"/>
          </ac:spMkLst>
        </pc:spChg>
      </pc:sldChg>
      <pc:sldChg chg="modSp mod">
        <pc:chgData name="Hage, C.E. (Karin)" userId="19918cfa-670d-405d-a800-1611301d7225" providerId="ADAL" clId="{549E10EA-297D-468B-BBAC-306A233C4CC5}" dt="2024-08-16T09:18:42.139" v="24" actId="20577"/>
        <pc:sldMkLst>
          <pc:docMk/>
          <pc:sldMk cId="2218091795" sldId="270"/>
        </pc:sldMkLst>
        <pc:graphicFrameChg chg="modGraphic">
          <ac:chgData name="Hage, C.E. (Karin)" userId="19918cfa-670d-405d-a800-1611301d7225" providerId="ADAL" clId="{549E10EA-297D-468B-BBAC-306A233C4CC5}" dt="2024-08-16T09:18:42.139" v="24" actId="20577"/>
          <ac:graphicFrameMkLst>
            <pc:docMk/>
            <pc:sldMk cId="2218091795" sldId="270"/>
            <ac:graphicFrameMk id="3" creationId="{67402CF5-C793-2014-F564-4D6ADAF19392}"/>
          </ac:graphicFrameMkLst>
        </pc:graphicFrameChg>
      </pc:sldChg>
      <pc:sldChg chg="modSp mod">
        <pc:chgData name="Hage, C.E. (Karin)" userId="19918cfa-670d-405d-a800-1611301d7225" providerId="ADAL" clId="{549E10EA-297D-468B-BBAC-306A233C4CC5}" dt="2024-08-16T09:19:47.793" v="33" actId="20577"/>
        <pc:sldMkLst>
          <pc:docMk/>
          <pc:sldMk cId="3269176357" sldId="278"/>
        </pc:sldMkLst>
        <pc:spChg chg="mod">
          <ac:chgData name="Hage, C.E. (Karin)" userId="19918cfa-670d-405d-a800-1611301d7225" providerId="ADAL" clId="{549E10EA-297D-468B-BBAC-306A233C4CC5}" dt="2024-08-16T09:19:47.793" v="33" actId="20577"/>
          <ac:spMkLst>
            <pc:docMk/>
            <pc:sldMk cId="3269176357" sldId="278"/>
            <ac:spMk id="5" creationId="{603465B4-E5B6-4CCA-A021-D3D641A6610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E9150346-216C-45EA-8F2B-7602F4261D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ABCDDA6-8435-49BE-9176-A25EC8022F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25947-1CE6-482A-AE91-C053145FE625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9DE7681-B072-43A2-BD11-66AF57F88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2B15B4-DA60-4EE0-8104-2B03696259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7BB8A-F948-4FEC-AC0B-7BD077C7B82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3165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619D15-97F5-481C-AA28-5DD6ABA5E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000" y="1266825"/>
            <a:ext cx="9756000" cy="2066925"/>
          </a:xfrm>
          <a:prstGeom prst="rect">
            <a:avLst/>
          </a:prstGeo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F774763-6652-4E8A-9D51-23108126E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000" y="3600000"/>
            <a:ext cx="9756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394A57-9372-4FD4-B70D-2C074C89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58F302-4A80-48D4-9B4A-3BFED6A1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35D3A-7AB8-45EA-A959-742BE4CC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699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619D15-97F5-481C-AA28-5DD6ABA5E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000" y="1266825"/>
            <a:ext cx="9756000" cy="2066925"/>
          </a:xfrm>
          <a:prstGeom prst="rect">
            <a:avLst/>
          </a:prstGeom>
        </p:spPr>
        <p:txBody>
          <a:bodyPr anchor="b"/>
          <a:lstStyle>
            <a:lvl1pPr algn="l">
              <a:defRPr sz="5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F774763-6652-4E8A-9D51-23108126E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000" y="3600000"/>
            <a:ext cx="9756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8394A57-9372-4FD4-B70D-2C074C89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58F302-4A80-48D4-9B4A-3BFED6A1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C35D3A-7AB8-45EA-A959-742BE4CC1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103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000" y="2481943"/>
            <a:ext cx="9756000" cy="3674620"/>
          </a:xfrm>
        </p:spPr>
        <p:txBody>
          <a:bodyPr/>
          <a:lstStyle>
            <a:lvl1pPr>
              <a:defRPr sz="4000"/>
            </a:lvl1pPr>
            <a:lvl2pPr>
              <a:defRPr sz="32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86A077-1C82-486A-8B7B-BC9CEBE9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000" y="1665330"/>
            <a:ext cx="9753526" cy="749849"/>
          </a:xfrm>
          <a:prstGeom prst="rect">
            <a:avLst/>
          </a:prstGeom>
        </p:spPr>
        <p:txBody>
          <a:bodyPr anchor="b" anchorCtr="0"/>
          <a:lstStyle>
            <a:lvl1pPr>
              <a:defRPr sz="5000"/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6098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of objec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000" y="2481943"/>
            <a:ext cx="9756000" cy="367462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86A077-1C82-486A-8B7B-BC9CEBE9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000" y="1665330"/>
            <a:ext cx="9753526" cy="749849"/>
          </a:xfrm>
          <a:prstGeom prst="rect">
            <a:avLst/>
          </a:prstGeom>
        </p:spPr>
        <p:txBody>
          <a:bodyPr anchor="b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56398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110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eer 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000" y="1656000"/>
            <a:ext cx="4872000" cy="4500563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4BB9FDA-D1A9-4A8F-BCEF-28D2AB821C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1656000"/>
            <a:ext cx="4881526" cy="450056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0557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ies de kle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A653F50-59DD-4D07-9D1B-2B600953F4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r="6558"/>
          <a:stretch/>
        </p:blipFill>
        <p:spPr>
          <a:xfrm>
            <a:off x="5439273" y="587211"/>
            <a:ext cx="5035828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08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Je eigen st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80D3ADED-358E-4E74-A64F-8C239F917C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8847" y="826475"/>
            <a:ext cx="5832000" cy="5832000"/>
          </a:xfrm>
          <a:prstGeom prst="rect">
            <a:avLst/>
          </a:prstGeom>
        </p:spPr>
      </p:pic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981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og hebben voor elka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8255CFB-AD89-4E0F-904B-1EEE36C662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4129" y="587211"/>
            <a:ext cx="6134264" cy="613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40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613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000" y="2481943"/>
            <a:ext cx="9756000" cy="3674620"/>
          </a:xfrm>
        </p:spPr>
        <p:txBody>
          <a:bodyPr/>
          <a:lstStyle>
            <a:lvl1pPr>
              <a:defRPr sz="4000"/>
            </a:lvl1pPr>
            <a:lvl2pPr>
              <a:defRPr sz="32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86A077-1C82-486A-8B7B-BC9CEBE9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000" y="1665330"/>
            <a:ext cx="9753526" cy="749849"/>
          </a:xfrm>
          <a:prstGeom prst="rect">
            <a:avLst/>
          </a:prstGeom>
        </p:spPr>
        <p:txBody>
          <a:bodyPr anchor="b" anchorCtr="0"/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985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eer tekst of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6D2EE-9939-4930-8A80-B2E7D388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000" y="1656000"/>
            <a:ext cx="4872000" cy="45005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92C25A-CA90-4043-B6E3-E5BB8FE5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A86BD9-86A7-4CB3-A20F-D2B65093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2C07E0-5BE5-4E3D-A5C3-FA1D5CEB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4BB9FDA-D1A9-4A8F-BCEF-28D2AB821C1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1656000"/>
            <a:ext cx="4881526" cy="450056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8609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t pa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7041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ies de kle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C54E305-CB9D-4FC4-B5EE-56BDBDE706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r="5962"/>
          <a:stretch/>
        </p:blipFill>
        <p:spPr>
          <a:xfrm>
            <a:off x="5370245" y="585136"/>
            <a:ext cx="5104856" cy="57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83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Je eigen st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F9BC8E7-7983-4765-9735-1F7107557A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8847" y="826475"/>
            <a:ext cx="5832000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2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og hebben voor elka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4F967AB-7EF2-48E6-A6F9-2FBABCE55B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29" y="587211"/>
            <a:ext cx="6134264" cy="613426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6C95E13-39A3-4926-894D-5100C285F0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3262" y="587211"/>
            <a:ext cx="6134264" cy="613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0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ind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8162C0C-8ADC-43CF-AE95-14C54448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5EB-9FDF-4830-AF0E-7F0AAC093151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941DBA8-63B1-47F5-A883-5583ECBA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5615F1-B779-49BE-960D-1AE9E171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6E6B-2EC4-403B-B862-78C299F44D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0633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2.emf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5D78CD-E1A3-49DD-B89A-60EEEE435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4000" y="1656000"/>
            <a:ext cx="97560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EEA5B1-6071-40BE-B6B0-3F546D9E0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24000" y="6356350"/>
            <a:ext cx="100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B65EB-9FDF-4830-AF0E-7F0AAC093151}" type="datetimeFigureOut">
              <a:rPr lang="nl-NL" smtClean="0"/>
              <a:t>16-8-2024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D80839-D02B-42AA-A7BD-49F0BD9EF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28850" y="6356350"/>
            <a:ext cx="7743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A9FA82-A774-414D-B2D2-70E182497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72676" y="6356350"/>
            <a:ext cx="100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C6E6B-2EC4-403B-B862-78C299F44D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111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5" r:id="rId3"/>
    <p:sldLayoutId id="2147483664" r:id="rId4"/>
    <p:sldLayoutId id="2147483655" r:id="rId5"/>
    <p:sldLayoutId id="2147483662" r:id="rId6"/>
    <p:sldLayoutId id="2147483661" r:id="rId7"/>
    <p:sldLayoutId id="2147483660" r:id="rId8"/>
    <p:sldLayoutId id="21474836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5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32385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-"/>
        <a:defRPr sz="4000" kern="1200">
          <a:solidFill>
            <a:schemeClr val="bg1"/>
          </a:solidFill>
          <a:latin typeface="+mn-lt"/>
          <a:ea typeface="+mn-ea"/>
          <a:cs typeface="+mn-cs"/>
        </a:defRPr>
      </a:lvl2pPr>
      <a:lvl3pPr marL="990600" indent="-276225" algn="l" defTabSz="914400" rtl="0" eaLnBrk="1" latinLnBrk="0" hangingPunct="1">
        <a:lnSpc>
          <a:spcPct val="90000"/>
        </a:lnSpc>
        <a:spcBef>
          <a:spcPts val="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1162050" indent="-171450" algn="l" defTabSz="914400" rtl="0" eaLnBrk="1" latinLnBrk="0" hangingPunct="1">
        <a:lnSpc>
          <a:spcPct val="90000"/>
        </a:lnSpc>
        <a:spcBef>
          <a:spcPts val="100"/>
        </a:spcBef>
        <a:buFont typeface="Arial" panose="020B0604020202020204" pitchFamily="34" charset="0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343025" indent="-18097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5D78CD-E1A3-49DD-B89A-60EEEE435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4000" y="1656000"/>
            <a:ext cx="97560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EEA5B1-6071-40BE-B6B0-3F546D9E0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24000" y="6356350"/>
            <a:ext cx="100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B65EB-9FDF-4830-AF0E-7F0AAC093151}" type="datetimeFigureOut">
              <a:rPr lang="nl-NL" smtClean="0"/>
              <a:t>16-8-2024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D80839-D02B-42AA-A7BD-49F0BD9EF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28850" y="6356350"/>
            <a:ext cx="7743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DA9FA82-A774-414D-B2D2-70E182497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72676" y="6356350"/>
            <a:ext cx="100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C6E6B-2EC4-403B-B862-78C299F44D9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843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3" r:id="rId2"/>
    <p:sldLayoutId id="2147483674" r:id="rId3"/>
    <p:sldLayoutId id="2147483667" r:id="rId4"/>
    <p:sldLayoutId id="2147483668" r:id="rId5"/>
    <p:sldLayoutId id="2147483671" r:id="rId6"/>
    <p:sldLayoutId id="2147483672" r:id="rId7"/>
    <p:sldLayoutId id="21474836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385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-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990600" indent="-276225" algn="l" defTabSz="914400" rtl="0" eaLnBrk="1" latinLnBrk="0" hangingPunct="1">
        <a:lnSpc>
          <a:spcPct val="90000"/>
        </a:lnSpc>
        <a:spcBef>
          <a:spcPts val="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1450" algn="l" defTabSz="914400" rtl="0" eaLnBrk="1" latinLnBrk="0" hangingPunct="1">
        <a:lnSpc>
          <a:spcPct val="90000"/>
        </a:lnSpc>
        <a:spcBef>
          <a:spcPts val="100"/>
        </a:spcBef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180975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eur03.safelinks.protection.outlook.com/?url=https%3A%2F%2Fwww.youtube.com%2Fwatch%3Fv%3DoGGVOW9Jwi8&amp;data=05%7C01%7Ck.hage%40hethooghuis.nl%7C06bca36952ee4e09a3ca08da54e12ea4%7C78ccc6ac6d1b4306b16096aaf239df61%7C0%7C0%7C637915623519680597%7CUnknown%7CTWFpbGZsb3d8eyJWIjoiMC4wLjAwMDAiLCJQIjoiV2luMzIiLCJBTiI6Ik1haWwiLCJXVCI6Mn0%3D%7C1000%7C%7C%7C&amp;sdata=JUUr7PBHu9R1PuIatB4QN5XtHHhKmNlENdwLLaWOfK4%3D&amp;reserved=0" TargetMode="Externa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8C301267-4F55-D359-5AFB-153E2CE85510}"/>
              </a:ext>
            </a:extLst>
          </p:cNvPr>
          <p:cNvSpPr txBox="1">
            <a:spLocks/>
          </p:cNvSpPr>
          <p:nvPr/>
        </p:nvSpPr>
        <p:spPr>
          <a:xfrm>
            <a:off x="1376400" y="2247106"/>
            <a:ext cx="9756000" cy="2066925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b="1" dirty="0"/>
              <a:t>Algemene Oudermiddag </a:t>
            </a:r>
          </a:p>
          <a:p>
            <a:pPr algn="ctr"/>
            <a:r>
              <a:rPr lang="nl-NL" b="1" dirty="0"/>
              <a:t>MH1 </a:t>
            </a:r>
            <a:endParaRPr lang="nl-NL" b="1" dirty="0">
              <a:cs typeface="Arial"/>
            </a:endParaRPr>
          </a:p>
          <a:p>
            <a:pPr algn="ctr"/>
            <a:r>
              <a:rPr lang="nl-NL" b="1" dirty="0">
                <a:solidFill>
                  <a:srgbClr val="FFFF00"/>
                </a:solidFill>
              </a:rPr>
              <a:t>23 augustus 2024</a:t>
            </a:r>
            <a:br>
              <a:rPr lang="nl-NL" b="1" dirty="0"/>
            </a:br>
            <a:endParaRPr lang="nl-NL" b="1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D4CA933A-05C9-BB87-0F1C-66F68D5F5F19}"/>
              </a:ext>
            </a:extLst>
          </p:cNvPr>
          <p:cNvSpPr txBox="1">
            <a:spLocks/>
          </p:cNvSpPr>
          <p:nvPr/>
        </p:nvSpPr>
        <p:spPr>
          <a:xfrm>
            <a:off x="1376400" y="4610894"/>
            <a:ext cx="9756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9600" b="1" dirty="0"/>
              <a:t>Welkom!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8616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7468AB-E145-4FAD-A29B-C8C214EAB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000" y="2057262"/>
            <a:ext cx="9756000" cy="4500563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lnSpc>
                <a:spcPct val="120000"/>
              </a:lnSpc>
            </a:pPr>
            <a:r>
              <a:rPr lang="nl-NL" sz="3800" dirty="0">
                <a:latin typeface="+mj-lt"/>
                <a:ea typeface="Verdana" panose="020B0604030504040204" pitchFamily="34" charset="0"/>
              </a:rPr>
              <a:t>Constructieve samenwerking tussen school en ouders.</a:t>
            </a:r>
          </a:p>
          <a:p>
            <a:pPr marL="342900" indent="-342900">
              <a:lnSpc>
                <a:spcPct val="120000"/>
              </a:lnSpc>
            </a:pPr>
            <a:r>
              <a:rPr lang="nl-NL" sz="3800" dirty="0">
                <a:latin typeface="+mj-lt"/>
                <a:ea typeface="Verdana" panose="020B0604030504040204" pitchFamily="34" charset="0"/>
              </a:rPr>
              <a:t>Zorg voor een werkplek waar uw zoon of dochter rustig huiswerk kan maken en kan leren.</a:t>
            </a:r>
          </a:p>
          <a:p>
            <a:pPr marL="342900" indent="-342900">
              <a:lnSpc>
                <a:spcPct val="120000"/>
              </a:lnSpc>
            </a:pPr>
            <a:r>
              <a:rPr lang="nl-NL" sz="3800" dirty="0">
                <a:latin typeface="+mj-lt"/>
                <a:ea typeface="Verdana" panose="020B0604030504040204" pitchFamily="34" charset="0"/>
              </a:rPr>
              <a:t>School moet onderdeel gaan uitmaken van de dagelijkse routine, help uw zoon of dochter daarbij.</a:t>
            </a:r>
          </a:p>
          <a:p>
            <a:pPr marL="342900" indent="-342900">
              <a:lnSpc>
                <a:spcPct val="120000"/>
              </a:lnSpc>
            </a:pPr>
            <a:r>
              <a:rPr lang="nl-NL" sz="3800" dirty="0">
                <a:latin typeface="+mj-lt"/>
                <a:ea typeface="Verdana" panose="020B0604030504040204" pitchFamily="34" charset="0"/>
              </a:rPr>
              <a:t>Toon belangstelling als uw kind thuiskomt van school.</a:t>
            </a:r>
          </a:p>
          <a:p>
            <a:pPr marL="342900" indent="-342900">
              <a:lnSpc>
                <a:spcPct val="120000"/>
              </a:lnSpc>
            </a:pPr>
            <a:r>
              <a:rPr lang="nl-NL" sz="3800" dirty="0">
                <a:latin typeface="+mj-lt"/>
                <a:ea typeface="Verdana" panose="020B0604030504040204" pitchFamily="34" charset="0"/>
              </a:rPr>
              <a:t>Overhoren, een planning maken.</a:t>
            </a:r>
          </a:p>
          <a:p>
            <a:pPr marL="342900" indent="-342900">
              <a:lnSpc>
                <a:spcPct val="120000"/>
              </a:lnSpc>
            </a:pPr>
            <a:r>
              <a:rPr lang="nl-NL" sz="3800" dirty="0">
                <a:latin typeface="+mj-lt"/>
                <a:ea typeface="Verdana" panose="020B0604030504040204" pitchFamily="34" charset="0"/>
              </a:rPr>
              <a:t>Inspanning en ontspanning zijn even belangrijk (sport, muziek, etc.).</a:t>
            </a:r>
          </a:p>
          <a:p>
            <a:pPr marL="342900" indent="-342900">
              <a:lnSpc>
                <a:spcPct val="120000"/>
              </a:lnSpc>
            </a:pPr>
            <a:r>
              <a:rPr lang="nl-NL" sz="3800" dirty="0">
                <a:latin typeface="+mj-lt"/>
                <a:ea typeface="Verdana" panose="020B0604030504040204" pitchFamily="34" charset="0"/>
              </a:rPr>
              <a:t>Monitoring gebruik tv, mobiel, internet, gamen, </a:t>
            </a:r>
            <a:r>
              <a:rPr lang="nl-NL" sz="3800" dirty="0" err="1">
                <a:latin typeface="+mj-lt"/>
                <a:ea typeface="Verdana" panose="020B0604030504040204" pitchFamily="34" charset="0"/>
              </a:rPr>
              <a:t>social</a:t>
            </a:r>
            <a:r>
              <a:rPr lang="nl-NL" sz="3800" dirty="0">
                <a:latin typeface="+mj-lt"/>
                <a:ea typeface="Verdana" panose="020B0604030504040204" pitchFamily="34" charset="0"/>
              </a:rPr>
              <a:t> media, etc. </a:t>
            </a:r>
          </a:p>
          <a:p>
            <a:endParaRPr lang="nl-NL" dirty="0"/>
          </a:p>
        </p:txBody>
      </p:sp>
      <p:sp>
        <p:nvSpPr>
          <p:cNvPr id="2" name="Titel 3">
            <a:extLst>
              <a:ext uri="{FF2B5EF4-FFF2-40B4-BE49-F238E27FC236}">
                <a16:creationId xmlns:a16="http://schemas.microsoft.com/office/drawing/2014/main" id="{C5C4ACFD-E285-99C3-5B52-A0C5FFF5443A}"/>
              </a:ext>
            </a:extLst>
          </p:cNvPr>
          <p:cNvSpPr txBox="1">
            <a:spLocks/>
          </p:cNvSpPr>
          <p:nvPr/>
        </p:nvSpPr>
        <p:spPr>
          <a:xfrm>
            <a:off x="2290353" y="300175"/>
            <a:ext cx="9039497" cy="744854"/>
          </a:xfrm>
          <a:prstGeom prst="rect">
            <a:avLst/>
          </a:prstGeom>
          <a:solidFill>
            <a:srgbClr val="008BD2"/>
          </a:solidFill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>
                <a:solidFill>
                  <a:schemeClr val="bg1"/>
                </a:solidFill>
              </a:rPr>
              <a:t>Waarin kunt u ons als school ondersteunen</a:t>
            </a:r>
          </a:p>
        </p:txBody>
      </p:sp>
    </p:spTree>
    <p:extLst>
      <p:ext uri="{BB962C8B-B14F-4D97-AF65-F5344CB8AC3E}">
        <p14:creationId xmlns:p14="http://schemas.microsoft.com/office/powerpoint/2010/main" val="1754921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3C87BA0E-82B1-CC9D-667C-ADDEACB99A43}"/>
              </a:ext>
            </a:extLst>
          </p:cNvPr>
          <p:cNvSpPr txBox="1">
            <a:spLocks/>
          </p:cNvSpPr>
          <p:nvPr/>
        </p:nvSpPr>
        <p:spPr>
          <a:xfrm>
            <a:off x="2290353" y="300175"/>
            <a:ext cx="9039497" cy="683894"/>
          </a:xfrm>
          <a:prstGeom prst="rect">
            <a:avLst/>
          </a:prstGeom>
          <a:solidFill>
            <a:srgbClr val="008BD2"/>
          </a:solidFill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>
                <a:solidFill>
                  <a:schemeClr val="bg1"/>
                </a:solidFill>
              </a:rPr>
              <a:t>Jaarplanning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F30CD86A-A2C4-E608-45CD-165FBE8C8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83534"/>
              </p:ext>
            </p:extLst>
          </p:nvPr>
        </p:nvGraphicFramePr>
        <p:xfrm>
          <a:off x="1055730" y="1290207"/>
          <a:ext cx="10274119" cy="5371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4053">
                  <a:extLst>
                    <a:ext uri="{9D8B030D-6E8A-4147-A177-3AD203B41FA5}">
                      <a16:colId xmlns:a16="http://schemas.microsoft.com/office/drawing/2014/main" val="1651814041"/>
                    </a:ext>
                  </a:extLst>
                </a:gridCol>
                <a:gridCol w="7080066">
                  <a:extLst>
                    <a:ext uri="{9D8B030D-6E8A-4147-A177-3AD203B41FA5}">
                      <a16:colId xmlns:a16="http://schemas.microsoft.com/office/drawing/2014/main" val="39237356"/>
                    </a:ext>
                  </a:extLst>
                </a:gridCol>
              </a:tblGrid>
              <a:tr h="526762">
                <a:tc>
                  <a:txBody>
                    <a:bodyPr/>
                    <a:lstStyle/>
                    <a:p>
                      <a:endParaRPr lang="nl-NL" sz="1800" kern="1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nl-NL" sz="1800" kern="1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3427199"/>
                  </a:ext>
                </a:extLst>
              </a:tr>
              <a:tr h="526762">
                <a:tc>
                  <a:txBody>
                    <a:bodyPr/>
                    <a:lstStyle/>
                    <a:p>
                      <a:r>
                        <a:rPr lang="nl-NL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Huisbezoek</a:t>
                      </a:r>
                      <a:endParaRPr lang="nl-NL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2000" kern="100" dirty="0">
                          <a:effectLst/>
                          <a:latin typeface="Arial"/>
                          <a:cs typeface="Arial"/>
                        </a:rPr>
                        <a:t>voor de herfstvakantie</a:t>
                      </a:r>
                      <a:endParaRPr lang="nl-NL" sz="2000" kern="10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8236538"/>
                  </a:ext>
                </a:extLst>
              </a:tr>
              <a:tr h="526762">
                <a:tc>
                  <a:txBody>
                    <a:bodyPr/>
                    <a:lstStyle/>
                    <a:p>
                      <a:r>
                        <a:rPr lang="nl-NL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Ouderavonden (mentor)</a:t>
                      </a:r>
                      <a:endParaRPr lang="nl-NL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2000" b="0" i="0" u="none" strike="noStrike" kern="1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week 49 - 2 t/m 5 december + week 9 - 24 t/m 27 februari</a:t>
                      </a:r>
                      <a:endParaRPr lang="nl-NL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3138354"/>
                  </a:ext>
                </a:extLst>
              </a:tr>
              <a:tr h="526762">
                <a:tc>
                  <a:txBody>
                    <a:bodyPr/>
                    <a:lstStyle/>
                    <a:p>
                      <a:r>
                        <a:rPr lang="nl-NL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Kerstmarkt</a:t>
                      </a:r>
                      <a:endParaRPr lang="nl-NL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nl-NL" sz="2000" kern="100" dirty="0">
                          <a:effectLst/>
                          <a:latin typeface="Arial"/>
                          <a:cs typeface="Arial"/>
                        </a:rPr>
                        <a:t>17 december 15:00-17:00</a:t>
                      </a:r>
                      <a:endParaRPr lang="nl-NL" sz="2000" kern="100" dirty="0">
                        <a:effectLst/>
                        <a:latin typeface="Arial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8378939"/>
                  </a:ext>
                </a:extLst>
              </a:tr>
              <a:tr h="526762">
                <a:tc>
                  <a:txBody>
                    <a:bodyPr/>
                    <a:lstStyle/>
                    <a:p>
                      <a:r>
                        <a:rPr lang="nl-NL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Rapport 1</a:t>
                      </a:r>
                      <a:endParaRPr lang="nl-NL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2000" b="0" i="0" u="none" strike="noStrike" kern="1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week 6 - 3 februari  + rapport 2 week 26 vrijdag 4 juli</a:t>
                      </a:r>
                      <a:endParaRPr lang="nl-NL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144749"/>
                  </a:ext>
                </a:extLst>
              </a:tr>
              <a:tr h="547624">
                <a:tc>
                  <a:txBody>
                    <a:bodyPr/>
                    <a:lstStyle/>
                    <a:p>
                      <a:r>
                        <a:rPr lang="nl-NL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Vakdocentenouderavond</a:t>
                      </a:r>
                      <a:endParaRPr lang="nl-NL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2000" b="0" i="0" u="none" strike="noStrike" kern="1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week 3 - 21 januari + 23 januari – online via Teams</a:t>
                      </a:r>
                      <a:endParaRPr lang="nl-NL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8777345"/>
                  </a:ext>
                </a:extLst>
              </a:tr>
              <a:tr h="526762">
                <a:tc>
                  <a:txBody>
                    <a:bodyPr/>
                    <a:lstStyle/>
                    <a:p>
                      <a:r>
                        <a:rPr lang="nl-NL" sz="1800" kern="100" dirty="0">
                          <a:effectLst/>
                          <a:latin typeface="Arial"/>
                          <a:cs typeface="Arial"/>
                        </a:rPr>
                        <a:t>DOEN-dagen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2000" b="0" i="0" u="none" strike="noStrike" kern="1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week 42 - 16 t/m 18 oktober + week 7 - 12 t/m 14 februari + week 22 - 26 mei </a:t>
                      </a:r>
                      <a:endParaRPr lang="nl-NL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9259239"/>
                  </a:ext>
                </a:extLst>
              </a:tr>
              <a:tr h="526762">
                <a:tc>
                  <a:txBody>
                    <a:bodyPr/>
                    <a:lstStyle/>
                    <a:p>
                      <a:r>
                        <a:rPr lang="nl-NL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Sport- &amp; Cultuurdagen</a:t>
                      </a:r>
                      <a:endParaRPr lang="nl-NL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2000" b="0" i="0" u="none" strike="noStrike" kern="1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week 26 - 25 juni + 26 juni</a:t>
                      </a:r>
                      <a:endParaRPr lang="nl-NL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8872734"/>
                  </a:ext>
                </a:extLst>
              </a:tr>
              <a:tr h="526762">
                <a:tc>
                  <a:txBody>
                    <a:bodyPr/>
                    <a:lstStyle/>
                    <a:p>
                      <a:r>
                        <a:rPr lang="nl-NL" sz="18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Mondriaandag</a:t>
                      </a:r>
                      <a:endParaRPr lang="nl-NL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2000" b="0" i="0" u="none" strike="noStrike" kern="1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week 27 - 1 juli</a:t>
                      </a:r>
                      <a:endParaRPr lang="nl-NL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0851346"/>
                  </a:ext>
                </a:extLst>
              </a:tr>
              <a:tr h="526762">
                <a:tc>
                  <a:txBody>
                    <a:bodyPr/>
                    <a:lstStyle/>
                    <a:p>
                      <a:r>
                        <a:rPr lang="nl-NL" sz="18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Eindfeest klas 1 en 2</a:t>
                      </a:r>
                      <a:endParaRPr lang="nl-NL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nl-NL" sz="2000" b="0" i="0" u="none" strike="noStrike" kern="1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week 24 - 12 juni</a:t>
                      </a:r>
                      <a:endParaRPr lang="nl-NL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7385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617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B0055-7C62-92F3-021C-A23D20246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7212" y="1645920"/>
            <a:ext cx="9756000" cy="895350"/>
          </a:xfrm>
        </p:spPr>
        <p:txBody>
          <a:bodyPr/>
          <a:lstStyle/>
          <a:p>
            <a:r>
              <a:rPr lang="nl-NL" dirty="0"/>
              <a:t>Vragen?</a:t>
            </a:r>
          </a:p>
        </p:txBody>
      </p:sp>
      <p:pic>
        <p:nvPicPr>
          <p:cNvPr id="3074" name="Picture 2" descr="Vraag Questionmark Rood - Gratis gifs op Pixabay - Pixabay">
            <a:extLst>
              <a:ext uri="{FF2B5EF4-FFF2-40B4-BE49-F238E27FC236}">
                <a16:creationId xmlns:a16="http://schemas.microsoft.com/office/drawing/2014/main" id="{7695CFEF-45AB-7867-B273-BA84695E7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99" y="-906623"/>
            <a:ext cx="5470072" cy="830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026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451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354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475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A104530-4993-416D-BE42-20A11913B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834" y="448221"/>
            <a:ext cx="8080046" cy="744854"/>
          </a:xfrm>
          <a:solidFill>
            <a:srgbClr val="008BD2"/>
          </a:solidFill>
        </p:spPr>
        <p:txBody>
          <a:bodyPr/>
          <a:lstStyle/>
          <a:p>
            <a:r>
              <a:rPr lang="nl-NL" sz="3600" dirty="0">
                <a:solidFill>
                  <a:schemeClr val="bg1"/>
                </a:solidFill>
              </a:rPr>
              <a:t>Programma</a:t>
            </a:r>
            <a:endParaRPr lang="nl-NL" sz="2800" dirty="0">
              <a:solidFill>
                <a:schemeClr val="bg1"/>
              </a:solidFill>
            </a:endParaRP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603465B4-E5B6-4CCA-A021-D3D641A66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000" y="2029097"/>
            <a:ext cx="9756000" cy="4606833"/>
          </a:xfrm>
        </p:spPr>
        <p:txBody>
          <a:bodyPr>
            <a:normAutofit/>
          </a:bodyPr>
          <a:lstStyle/>
          <a:p>
            <a:pPr marL="444500" indent="-444500">
              <a:lnSpc>
                <a:spcPct val="100000"/>
              </a:lnSpc>
              <a:buFontTx/>
              <a:buChar char="•"/>
              <a:tabLst>
                <a:tab pos="627063" algn="l"/>
              </a:tabLst>
            </a:pPr>
            <a:r>
              <a:rPr lang="nl-NL" sz="2400" dirty="0">
                <a:latin typeface="+mj-lt"/>
              </a:rPr>
              <a:t>Introductie mentor</a:t>
            </a:r>
          </a:p>
          <a:p>
            <a:pPr marL="444500" indent="-444500">
              <a:lnSpc>
                <a:spcPct val="100000"/>
              </a:lnSpc>
              <a:buFontTx/>
              <a:buChar char="•"/>
              <a:tabLst>
                <a:tab pos="627063" algn="l"/>
              </a:tabLst>
            </a:pPr>
            <a:r>
              <a:rPr lang="nl-NL" sz="2400" dirty="0">
                <a:latin typeface="+mj-lt"/>
                <a:ea typeface="Verdana"/>
              </a:rPr>
              <a:t>Waar deze mentor voor staat en wat hij/zij doet</a:t>
            </a:r>
            <a:endParaRPr lang="nl-NL" dirty="0">
              <a:latin typeface="+mj-lt"/>
            </a:endParaRPr>
          </a:p>
          <a:p>
            <a:pPr marL="444500" indent="-444500">
              <a:lnSpc>
                <a:spcPct val="100000"/>
              </a:lnSpc>
              <a:buFontTx/>
              <a:buChar char="•"/>
              <a:tabLst>
                <a:tab pos="627063" algn="l"/>
              </a:tabLst>
            </a:pPr>
            <a:r>
              <a:rPr lang="nl-NL" sz="2400" dirty="0">
                <a:latin typeface="+mj-lt"/>
              </a:rPr>
              <a:t>Mentorlessen</a:t>
            </a:r>
          </a:p>
          <a:p>
            <a:pPr marL="444500" indent="-444500">
              <a:lnSpc>
                <a:spcPct val="100000"/>
              </a:lnSpc>
              <a:buFontTx/>
              <a:buChar char="•"/>
              <a:tabLst>
                <a:tab pos="627063" algn="l"/>
              </a:tabLst>
            </a:pPr>
            <a:r>
              <a:rPr lang="nl-NL" sz="2400" dirty="0">
                <a:latin typeface="+mj-lt"/>
              </a:rPr>
              <a:t>Belangrijke zaken</a:t>
            </a:r>
          </a:p>
          <a:p>
            <a:pPr marL="444500" indent="-444500">
              <a:lnSpc>
                <a:spcPct val="100000"/>
              </a:lnSpc>
              <a:buFontTx/>
              <a:buChar char="•"/>
              <a:tabLst>
                <a:tab pos="627063" algn="l"/>
              </a:tabLst>
            </a:pPr>
            <a:r>
              <a:rPr lang="nl-NL" sz="2400" dirty="0">
                <a:latin typeface="+mj-lt"/>
              </a:rPr>
              <a:t>Wat verwachten wij van de ouders</a:t>
            </a:r>
          </a:p>
          <a:p>
            <a:pPr marL="444500" indent="-444500">
              <a:lnSpc>
                <a:spcPct val="100000"/>
              </a:lnSpc>
              <a:buFontTx/>
              <a:buChar char="•"/>
              <a:tabLst>
                <a:tab pos="627063" algn="l"/>
              </a:tabLst>
            </a:pPr>
            <a:r>
              <a:rPr lang="nl-NL" sz="2400" dirty="0">
                <a:latin typeface="+mj-lt"/>
              </a:rPr>
              <a:t>Jaarplanning</a:t>
            </a:r>
          </a:p>
          <a:p>
            <a:pPr marL="444500" indent="-444500">
              <a:lnSpc>
                <a:spcPct val="100000"/>
              </a:lnSpc>
              <a:buFontTx/>
              <a:buChar char="•"/>
              <a:tabLst>
                <a:tab pos="627063" algn="l"/>
              </a:tabLst>
            </a:pPr>
            <a:r>
              <a:rPr lang="nl-NL" sz="2400" dirty="0">
                <a:latin typeface="+mj-lt"/>
              </a:rPr>
              <a:t>Huisbezoek</a:t>
            </a:r>
          </a:p>
          <a:p>
            <a:pPr marL="444500" indent="-444500">
              <a:lnSpc>
                <a:spcPct val="100000"/>
              </a:lnSpc>
              <a:buFontTx/>
              <a:buChar char="•"/>
              <a:tabLst>
                <a:tab pos="627063" algn="l"/>
              </a:tabLst>
            </a:pPr>
            <a:r>
              <a:rPr lang="nl-NL" sz="2400" dirty="0">
                <a:latin typeface="+mj-lt"/>
              </a:rPr>
              <a:t>Vragen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3412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36E71FD-A385-2280-3C42-9AA599794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74" y="487681"/>
            <a:ext cx="7249440" cy="609600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 algn="ctr">
              <a:buNone/>
            </a:pPr>
            <a:r>
              <a:rPr lang="nl-NL" sz="14400" b="1" dirty="0"/>
              <a:t>Introductie mentor</a:t>
            </a:r>
          </a:p>
          <a:p>
            <a:pPr marL="0" indent="0" algn="ctr">
              <a:buNone/>
            </a:pPr>
            <a:br>
              <a:rPr lang="nl-NL" sz="3600" b="1" dirty="0"/>
            </a:br>
            <a:br>
              <a:rPr lang="nl-NL" sz="3600" b="1" dirty="0"/>
            </a:br>
            <a:endParaRPr lang="nl-NL" dirty="0"/>
          </a:p>
          <a:p>
            <a:endParaRPr lang="nl-NL" sz="4000" dirty="0">
              <a:solidFill>
                <a:srgbClr val="FFFFFF"/>
              </a:solidFill>
              <a:cs typeface="Arial" panose="020B0604020202020204"/>
            </a:endParaRPr>
          </a:p>
          <a:p>
            <a:endParaRPr lang="nl-NL" sz="4000" dirty="0">
              <a:solidFill>
                <a:srgbClr val="FFFFFF"/>
              </a:solidFill>
              <a:cs typeface="Arial" panose="020B0604020202020204"/>
            </a:endParaRPr>
          </a:p>
          <a:p>
            <a:endParaRPr lang="nl-NL" dirty="0">
              <a:solidFill>
                <a:srgbClr val="FF0000"/>
              </a:solidFill>
              <a:cs typeface="Arial" panose="020B0604020202020204"/>
            </a:endParaRPr>
          </a:p>
          <a:p>
            <a:endParaRPr lang="nl-NL" dirty="0">
              <a:solidFill>
                <a:srgbClr val="FFFFFF"/>
              </a:solidFill>
              <a:cs typeface="Arial" panose="020B0604020202020204"/>
            </a:endParaRP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67402CF5-C793-2014-F564-4D6ADAF193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670681"/>
              </p:ext>
            </p:extLst>
          </p:nvPr>
        </p:nvGraphicFramePr>
        <p:xfrm>
          <a:off x="2193072" y="1886414"/>
          <a:ext cx="6336787" cy="30486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0536">
                  <a:extLst>
                    <a:ext uri="{9D8B030D-6E8A-4147-A177-3AD203B41FA5}">
                      <a16:colId xmlns:a16="http://schemas.microsoft.com/office/drawing/2014/main" val="23729189"/>
                    </a:ext>
                  </a:extLst>
                </a:gridCol>
                <a:gridCol w="4135116">
                  <a:extLst>
                    <a:ext uri="{9D8B030D-6E8A-4147-A177-3AD203B41FA5}">
                      <a16:colId xmlns:a16="http://schemas.microsoft.com/office/drawing/2014/main" val="1596753139"/>
                    </a:ext>
                  </a:extLst>
                </a:gridCol>
                <a:gridCol w="961135">
                  <a:extLst>
                    <a:ext uri="{9D8B030D-6E8A-4147-A177-3AD203B41FA5}">
                      <a16:colId xmlns:a16="http://schemas.microsoft.com/office/drawing/2014/main" val="1106626607"/>
                    </a:ext>
                  </a:extLst>
                </a:gridCol>
              </a:tblGrid>
              <a:tr h="461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Mentor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KLAS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16207416"/>
                  </a:ext>
                </a:extLst>
              </a:tr>
              <a:tr h="3603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cs typeface="Arial"/>
                        </a:rPr>
                        <a:t>PPJ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cs typeface="Arial"/>
                        </a:rPr>
                        <a:t>Dhr. Pepers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cs typeface="Arial"/>
                        </a:rPr>
                        <a:t>MH1A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57330236"/>
                  </a:ext>
                </a:extLst>
              </a:tr>
              <a:tr h="340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cs typeface="Arial"/>
                        </a:rPr>
                        <a:t>MLA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cs typeface="Arial"/>
                        </a:rPr>
                        <a:t>Mw. De Laat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MH1B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16199499"/>
                  </a:ext>
                </a:extLst>
              </a:tr>
              <a:tr h="282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cs typeface="Arial"/>
                        </a:rPr>
                        <a:t>PAS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cs typeface="Arial"/>
                        </a:rPr>
                        <a:t>Mw. </a:t>
                      </a:r>
                      <a:r>
                        <a:rPr lang="nl-NL" sz="1800" dirty="0" err="1">
                          <a:effectLst/>
                          <a:latin typeface="Arial"/>
                          <a:cs typeface="Arial"/>
                        </a:rPr>
                        <a:t>Paulussen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cs typeface="Arial"/>
                        </a:rPr>
                        <a:t>MH1C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20304246"/>
                  </a:ext>
                </a:extLst>
              </a:tr>
              <a:tr h="3300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cs typeface="Arial"/>
                        </a:rPr>
                        <a:t>MBY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cs typeface="Arial"/>
                        </a:rPr>
                        <a:t>Dhr. M. van </a:t>
                      </a:r>
                      <a:r>
                        <a:rPr lang="nl-NL" sz="1800" dirty="0" err="1">
                          <a:effectLst/>
                          <a:latin typeface="Arial"/>
                          <a:cs typeface="Arial"/>
                        </a:rPr>
                        <a:t>Ballegooij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MH1D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78457017"/>
                  </a:ext>
                </a:extLst>
              </a:tr>
              <a:tr h="3323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Arial"/>
                          <a:cs typeface="Arial"/>
                        </a:rPr>
                        <a:t>BWV</a:t>
                      </a:r>
                      <a:endParaRPr lang="nl-NL" sz="1800" dirty="0">
                        <a:effectLst/>
                        <a:latin typeface="Arial"/>
                        <a:cs typeface="Arial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cs typeface="Arial"/>
                        </a:rPr>
                        <a:t>Dhr. W. Van </a:t>
                      </a:r>
                      <a:r>
                        <a:rPr lang="nl-NL" sz="1800" dirty="0" err="1">
                          <a:effectLst/>
                          <a:latin typeface="Arial"/>
                          <a:cs typeface="Arial"/>
                        </a:rPr>
                        <a:t>Ballegooij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MH1E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03834495"/>
                  </a:ext>
                </a:extLst>
              </a:tr>
              <a:tr h="323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cs typeface="Arial"/>
                        </a:rPr>
                        <a:t>LKI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cs typeface="Arial"/>
                        </a:rPr>
                        <a:t>Mw. Van </a:t>
                      </a:r>
                      <a:r>
                        <a:rPr lang="nl-NL" sz="1800" dirty="0" err="1">
                          <a:effectLst/>
                          <a:latin typeface="Arial"/>
                          <a:cs typeface="Arial"/>
                        </a:rPr>
                        <a:t>Kilsdonk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MH1F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33888923"/>
                  </a:ext>
                </a:extLst>
              </a:tr>
              <a:tr h="282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cs typeface="Arial"/>
                        </a:rPr>
                        <a:t>CST/ LNI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/>
                          <a:cs typeface="Arial"/>
                        </a:rPr>
                        <a:t>Dhr. </a:t>
                      </a:r>
                      <a:r>
                        <a:rPr lang="nl-NL" sz="1800" dirty="0" err="1">
                          <a:effectLst/>
                          <a:latin typeface="Arial"/>
                          <a:cs typeface="Arial"/>
                        </a:rPr>
                        <a:t>Strijbosch</a:t>
                      </a:r>
                      <a:r>
                        <a:rPr lang="nl-NL" sz="1800" dirty="0">
                          <a:effectLst/>
                          <a:latin typeface="Arial"/>
                          <a:cs typeface="Arial"/>
                        </a:rPr>
                        <a:t> en Mw. Van de Laak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MH1G</a:t>
                      </a:r>
                      <a:endParaRPr lang="nl-NL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74362342"/>
                  </a:ext>
                </a:extLst>
              </a:tr>
              <a:tr h="32258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b="1" kern="1200" dirty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VOM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Mw. Vos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1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Arial"/>
                        </a:rPr>
                        <a:t>MH1H</a:t>
                      </a:r>
                      <a:endParaRPr lang="nl-N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68490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091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A104530-4993-416D-BE42-20A11913B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834" y="448221"/>
            <a:ext cx="8080046" cy="744854"/>
          </a:xfrm>
          <a:solidFill>
            <a:srgbClr val="008BD2"/>
          </a:solidFill>
        </p:spPr>
        <p:txBody>
          <a:bodyPr/>
          <a:lstStyle/>
          <a:p>
            <a:r>
              <a:rPr lang="nl-NL" sz="3600" dirty="0">
                <a:solidFill>
                  <a:schemeClr val="bg1"/>
                </a:solidFill>
              </a:rPr>
              <a:t>Taken mentoren</a:t>
            </a:r>
            <a:endParaRPr lang="nl-NL" sz="2800" dirty="0">
              <a:solidFill>
                <a:schemeClr val="bg1"/>
              </a:solidFill>
            </a:endParaRP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603465B4-E5B6-4CCA-A021-D3D641A66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4960" y="2011680"/>
            <a:ext cx="9756000" cy="35443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Goede sfeer in de klas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>
                <a:latin typeface="+mj-lt"/>
                <a:ea typeface="Verdana"/>
                <a:cs typeface="Verdana" panose="020B0604030504040204" pitchFamily="34" charset="0"/>
              </a:rPr>
              <a:t>Persoonlijke aandacht en begeleiding</a:t>
            </a:r>
            <a:endParaRPr lang="nl-NL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Aanspreekpunt voor ouders en leerlingen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Contact onderhouden met de ouders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Twee keer per jaar een ouderavond verzorgen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Huisbezoek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Cijfers, absentie en sociaal-welbevinden van de leerlingen in de gaten houden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Twee keer per week een </a:t>
            </a:r>
            <a:r>
              <a:rPr lang="nl-NL" dirty="0" err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mentorles</a:t>
            </a:r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verzorgen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7825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A104530-4993-416D-BE42-20A11913B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834" y="448221"/>
            <a:ext cx="8080046" cy="744854"/>
          </a:xfrm>
          <a:solidFill>
            <a:srgbClr val="008BD2"/>
          </a:solidFill>
        </p:spPr>
        <p:txBody>
          <a:bodyPr/>
          <a:lstStyle/>
          <a:p>
            <a:r>
              <a:rPr lang="nl-NL" sz="3600" dirty="0">
                <a:solidFill>
                  <a:schemeClr val="bg1"/>
                </a:solidFill>
              </a:rPr>
              <a:t>Mentorlessen</a:t>
            </a:r>
            <a:endParaRPr lang="nl-NL" sz="2800" dirty="0">
              <a:solidFill>
                <a:schemeClr val="bg1"/>
              </a:solidFill>
            </a:endParaRP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603465B4-E5B6-4CCA-A021-D3D641A66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4960" y="2007055"/>
            <a:ext cx="9756000" cy="40669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 dirty="0">
                <a:latin typeface="+mj-lt"/>
                <a:ea typeface="Verdana"/>
                <a:cs typeface="Verdana" panose="020B0604030504040204" pitchFamily="34" charset="0"/>
              </a:rPr>
              <a:t>Een </a:t>
            </a:r>
            <a:r>
              <a:rPr lang="nl-NL" sz="2400" dirty="0" err="1">
                <a:latin typeface="+mj-lt"/>
                <a:ea typeface="Verdana"/>
                <a:cs typeface="Verdana" panose="020B0604030504040204" pitchFamily="34" charset="0"/>
              </a:rPr>
              <a:t>mentorles</a:t>
            </a:r>
            <a:r>
              <a:rPr lang="nl-NL" sz="2400" dirty="0">
                <a:latin typeface="+mj-lt"/>
                <a:ea typeface="Verdana"/>
                <a:cs typeface="Verdana" panose="020B0604030504040204" pitchFamily="34" charset="0"/>
              </a:rPr>
              <a:t> is bedoeld voor persoonlijke gesprekjes</a:t>
            </a:r>
            <a:r>
              <a:rPr lang="nl-NL" dirty="0">
                <a:latin typeface="+mj-lt"/>
                <a:ea typeface="Verdana"/>
                <a:cs typeface="Verdana" panose="020B0604030504040204" pitchFamily="34" charset="0"/>
              </a:rPr>
              <a:t> en  jaar begeleiding van de groep als geheel.</a:t>
            </a:r>
            <a:endParaRPr lang="nl-NL" sz="2400" dirty="0">
              <a:latin typeface="+mj-lt"/>
              <a:ea typeface="Verdana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2400" dirty="0"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400" dirty="0">
                <a:latin typeface="+mj-lt"/>
                <a:ea typeface="Verdana"/>
                <a:cs typeface="Verdana" panose="020B0604030504040204" pitchFamily="34" charset="0"/>
              </a:rPr>
              <a:t>De andere </a:t>
            </a:r>
            <a:r>
              <a:rPr lang="nl-NL" sz="2400" dirty="0" err="1">
                <a:latin typeface="+mj-lt"/>
                <a:ea typeface="Verdana"/>
                <a:cs typeface="Verdana" panose="020B0604030504040204" pitchFamily="34" charset="0"/>
              </a:rPr>
              <a:t>mentorles</a:t>
            </a:r>
            <a:r>
              <a:rPr lang="nl-NL" sz="2400" dirty="0">
                <a:latin typeface="+mj-lt"/>
                <a:ea typeface="Verdana"/>
                <a:cs typeface="Verdana" panose="020B0604030504040204" pitchFamily="34" charset="0"/>
              </a:rPr>
              <a:t> is een studieles en aan het begin van het schooljaar zal vooral aandacht besteed worden aan</a:t>
            </a:r>
            <a:r>
              <a:rPr lang="nl-NL" dirty="0">
                <a:latin typeface="+mj-lt"/>
                <a:ea typeface="Verdana"/>
                <a:cs typeface="Verdana" panose="020B0604030504040204" pitchFamily="34" charset="0"/>
              </a:rPr>
              <a:t>: </a:t>
            </a:r>
            <a:endParaRPr lang="nl-NL" dirty="0">
              <a:latin typeface="+mj-lt"/>
              <a:ea typeface="Verdana"/>
              <a:cs typeface="Arial" panose="020B0604020202020204"/>
            </a:endParaRPr>
          </a:p>
          <a:p>
            <a:pPr marL="342900" indent="-342900">
              <a:buChar char="•"/>
            </a:pPr>
            <a:r>
              <a:rPr lang="nl-NL" dirty="0">
                <a:latin typeface="+mj-lt"/>
                <a:ea typeface="Verdana"/>
                <a:cs typeface="Verdana" panose="020B0604030504040204" pitchFamily="34" charset="0"/>
              </a:rPr>
              <a:t>vormen van een veilige groep </a:t>
            </a:r>
            <a:endParaRPr lang="nl-NL" dirty="0">
              <a:latin typeface="+mj-lt"/>
              <a:ea typeface="Verdana"/>
              <a:cs typeface="Arial"/>
            </a:endParaRPr>
          </a:p>
          <a:p>
            <a:pPr marL="342900" indent="-342900">
              <a:buChar char="•"/>
            </a:pPr>
            <a:r>
              <a:rPr lang="nl-NL" dirty="0">
                <a:latin typeface="+mj-lt"/>
                <a:ea typeface="Verdana"/>
                <a:cs typeface="Verdana" panose="020B0604030504040204" pitchFamily="34" charset="0"/>
              </a:rPr>
              <a:t>studievaardigheden</a:t>
            </a:r>
            <a:r>
              <a:rPr lang="nl-NL" sz="2400" dirty="0">
                <a:latin typeface="+mj-lt"/>
                <a:ea typeface="Verdana"/>
                <a:cs typeface="Verdana" panose="020B0604030504040204" pitchFamily="34" charset="0"/>
              </a:rPr>
              <a:t> via </a:t>
            </a:r>
            <a:r>
              <a:rPr lang="nl-NL" dirty="0">
                <a:latin typeface="+mj-lt"/>
                <a:ea typeface="Verdana"/>
                <a:cs typeface="Verdana" panose="020B0604030504040204" pitchFamily="34" charset="0"/>
              </a:rPr>
              <a:t>onderdelen uit Studielift</a:t>
            </a:r>
            <a:r>
              <a:rPr lang="nl-NL" sz="2400" dirty="0">
                <a:latin typeface="+mj-lt"/>
                <a:ea typeface="Verdana"/>
                <a:cs typeface="Verdana" panose="020B0604030504040204" pitchFamily="34" charset="0"/>
              </a:rPr>
              <a:t> 123</a:t>
            </a:r>
            <a:endParaRPr lang="nl-NL" sz="2400" dirty="0">
              <a:latin typeface="+mj-lt"/>
              <a:cs typeface="Arial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6001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A104530-4993-416D-BE42-20A11913B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834" y="448221"/>
            <a:ext cx="8080046" cy="744854"/>
          </a:xfrm>
          <a:solidFill>
            <a:srgbClr val="008BD2"/>
          </a:solidFill>
        </p:spPr>
        <p:txBody>
          <a:bodyPr lIns="91440" tIns="45720" rIns="91440" bIns="45720" anchor="b"/>
          <a:lstStyle/>
          <a:p>
            <a:r>
              <a:rPr lang="nl-NL" sz="3600" dirty="0">
                <a:solidFill>
                  <a:schemeClr val="bg1"/>
                </a:solidFill>
                <a:cs typeface="Arial"/>
              </a:rPr>
              <a:t>Ondersteuning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603465B4-E5B6-4CCA-A021-D3D641A66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4960" y="1709690"/>
            <a:ext cx="9756000" cy="46058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ea typeface="+mn-lt"/>
                <a:cs typeface="+mn-lt"/>
              </a:rPr>
              <a:t>De meeste leerlingen hebben voldoende aan de reguliere lessen en basisondersteuning op onze school, maar soms heeft een leerling extra hulp of oefentijd nodig.</a:t>
            </a:r>
          </a:p>
          <a:p>
            <a:endParaRPr lang="nl-NL" dirty="0">
              <a:ea typeface="+mn-lt"/>
              <a:cs typeface="+mn-lt"/>
            </a:endParaRPr>
          </a:p>
          <a:p>
            <a:r>
              <a:rPr lang="nl-NL" dirty="0">
                <a:ea typeface="+mn-lt"/>
                <a:cs typeface="+mn-lt"/>
              </a:rPr>
              <a:t>Begeleiding kan gericht zijn op verschillende niveaus: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nl-NL" dirty="0">
                <a:ea typeface="+mn-lt"/>
                <a:cs typeface="+mn-lt"/>
              </a:rPr>
              <a:t>gedrag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nl-NL" dirty="0">
                <a:ea typeface="+mn-lt"/>
                <a:cs typeface="+mn-lt"/>
              </a:rPr>
              <a:t>functioneren binnen de lessituatie 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nl-NL" dirty="0">
                <a:ea typeface="+mn-lt"/>
                <a:cs typeface="+mn-lt"/>
              </a:rPr>
              <a:t>didactisch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nl-NL" dirty="0">
                <a:ea typeface="+mn-lt"/>
                <a:cs typeface="+mn-lt"/>
              </a:rPr>
              <a:t>sociaal-emotioneel en/of lichamelijk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endParaRPr lang="nl-NL" dirty="0">
              <a:cs typeface="Arial"/>
            </a:endParaRPr>
          </a:p>
          <a:p>
            <a:endParaRPr lang="nl-NL" sz="2000" dirty="0">
              <a:cs typeface="Arial"/>
            </a:endParaRPr>
          </a:p>
          <a:p>
            <a:pPr marL="342900" indent="-342900">
              <a:buFont typeface="Calibri" panose="020B0604020202020204" pitchFamily="34" charset="0"/>
              <a:buChar char="-"/>
            </a:pPr>
            <a:endParaRPr lang="nl-NL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1816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A104530-4993-416D-BE42-20A11913B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834" y="448221"/>
            <a:ext cx="8080046" cy="744854"/>
          </a:xfrm>
          <a:solidFill>
            <a:srgbClr val="008BD2"/>
          </a:solidFill>
        </p:spPr>
        <p:txBody>
          <a:bodyPr lIns="91440" tIns="45720" rIns="91440" bIns="45720" anchor="b"/>
          <a:lstStyle/>
          <a:p>
            <a:r>
              <a:rPr lang="nl-NL" sz="3600" dirty="0">
                <a:solidFill>
                  <a:schemeClr val="bg1"/>
                </a:solidFill>
                <a:cs typeface="Arial"/>
              </a:rPr>
              <a:t>Ondersteuning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603465B4-E5B6-4CCA-A021-D3D641A66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4960" y="1709690"/>
            <a:ext cx="9756000" cy="501475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dirty="0">
                <a:ea typeface="+mn-lt"/>
                <a:cs typeface="+mn-lt"/>
              </a:rPr>
              <a:t>Deze kortdurende trajecten worden op aanvraag van de mentor veelal uitgevoerd in Pluspunt. </a:t>
            </a:r>
            <a:endParaRPr lang="nl-NL" dirty="0"/>
          </a:p>
          <a:p>
            <a:endParaRPr lang="nl-NL" dirty="0">
              <a:ea typeface="+mn-lt"/>
              <a:cs typeface="+mn-lt"/>
            </a:endParaRPr>
          </a:p>
          <a:p>
            <a:r>
              <a:rPr lang="nl-NL" dirty="0">
                <a:ea typeface="+mn-lt"/>
                <a:cs typeface="+mn-lt"/>
              </a:rPr>
              <a:t>Pluspunt is een fysieke plek voor leerlingen als in ‘huiskamer Pluspunt’ (lokaal 102).</a:t>
            </a:r>
            <a:endParaRPr lang="nl-NL" dirty="0">
              <a:cs typeface="Arial"/>
            </a:endParaRPr>
          </a:p>
          <a:p>
            <a:endParaRPr lang="nl-NL" dirty="0">
              <a:cs typeface="Arial"/>
            </a:endParaRPr>
          </a:p>
          <a:p>
            <a:pPr marL="342900" indent="-342900">
              <a:buChar char="•"/>
            </a:pPr>
            <a:r>
              <a:rPr lang="nl-NL" dirty="0">
                <a:cs typeface="Arial"/>
              </a:rPr>
              <a:t>NT2</a:t>
            </a:r>
          </a:p>
          <a:p>
            <a:pPr marL="342900" indent="-342900">
              <a:buChar char="•"/>
            </a:pPr>
            <a:r>
              <a:rPr lang="nl-NL" dirty="0">
                <a:cs typeface="Arial"/>
              </a:rPr>
              <a:t>studievaardigheden</a:t>
            </a:r>
          </a:p>
          <a:p>
            <a:pPr marL="342900" indent="-342900">
              <a:buChar char="•"/>
            </a:pPr>
            <a:r>
              <a:rPr lang="nl-NL" dirty="0">
                <a:cs typeface="Arial"/>
              </a:rPr>
              <a:t>huiswerkklas (geen bijles)</a:t>
            </a:r>
          </a:p>
          <a:p>
            <a:pPr marL="342900" indent="-342900">
              <a:buChar char="•"/>
            </a:pPr>
            <a:r>
              <a:rPr lang="nl-NL" dirty="0">
                <a:cs typeface="Arial"/>
              </a:rPr>
              <a:t>grip op je stress</a:t>
            </a:r>
          </a:p>
          <a:p>
            <a:pPr marL="342900" indent="-342900">
              <a:buChar char="•"/>
            </a:pPr>
            <a:r>
              <a:rPr lang="nl-NL" dirty="0">
                <a:cs typeface="Arial"/>
              </a:rPr>
              <a:t>leven met lef</a:t>
            </a:r>
          </a:p>
          <a:p>
            <a:pPr marL="342900" indent="-342900">
              <a:buChar char="•"/>
            </a:pPr>
            <a:r>
              <a:rPr lang="nl-NL">
                <a:cs typeface="Arial"/>
              </a:rPr>
              <a:t>leerlingbegeleiding</a:t>
            </a:r>
            <a:endParaRPr lang="nl-NL" dirty="0">
              <a:cs typeface="Arial"/>
            </a:endParaRPr>
          </a:p>
          <a:p>
            <a:pPr marL="342900" indent="-342900">
              <a:buChar char="•"/>
            </a:pPr>
            <a:r>
              <a:rPr lang="nl-NL" dirty="0">
                <a:cs typeface="Arial"/>
              </a:rPr>
              <a:t>time out</a:t>
            </a:r>
          </a:p>
          <a:p>
            <a:pPr marL="342900" indent="-342900">
              <a:buChar char="•"/>
            </a:pPr>
            <a:endParaRPr lang="nl-NL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526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A104530-4993-416D-BE42-20A11913B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834" y="448221"/>
            <a:ext cx="8080046" cy="744854"/>
          </a:xfrm>
          <a:solidFill>
            <a:srgbClr val="008BD2"/>
          </a:solidFill>
        </p:spPr>
        <p:txBody>
          <a:bodyPr lIns="91440" tIns="45720" rIns="91440" bIns="45720" anchor="b"/>
          <a:lstStyle/>
          <a:p>
            <a:r>
              <a:rPr lang="nl-NL" sz="3600" dirty="0">
                <a:solidFill>
                  <a:schemeClr val="bg1"/>
                </a:solidFill>
                <a:cs typeface="Arial"/>
              </a:rPr>
              <a:t>Ondersteuningsteam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603465B4-E5B6-4CCA-A021-D3D641A66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4960" y="1709690"/>
            <a:ext cx="9756000" cy="4605875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nl-NL" sz="1600" dirty="0">
              <a:cs typeface="Arial"/>
            </a:endParaRPr>
          </a:p>
          <a:p>
            <a:r>
              <a:rPr lang="nl-NL" sz="2000" b="1" dirty="0" err="1">
                <a:cs typeface="Arial"/>
              </a:rPr>
              <a:t>Ondersteuningcoördinator</a:t>
            </a:r>
            <a:r>
              <a:rPr lang="nl-NL" sz="2000" b="1" dirty="0">
                <a:cs typeface="Arial"/>
              </a:rPr>
              <a:t>/ orthopedagoog</a:t>
            </a:r>
            <a:r>
              <a:rPr lang="nl-NL" sz="2000" dirty="0">
                <a:cs typeface="Arial"/>
              </a:rPr>
              <a:t>: </a:t>
            </a:r>
            <a:r>
              <a:rPr lang="nl-NL" sz="2000" i="1" dirty="0">
                <a:cs typeface="Arial"/>
              </a:rPr>
              <a:t>Sarah Molenkamp, Iris </a:t>
            </a:r>
            <a:r>
              <a:rPr lang="nl-NL" sz="2000" i="1" dirty="0" err="1">
                <a:cs typeface="Arial"/>
              </a:rPr>
              <a:t>Cadot</a:t>
            </a:r>
            <a:endParaRPr lang="nl-NL" sz="2000" i="1" dirty="0">
              <a:cs typeface="Arial"/>
            </a:endParaRPr>
          </a:p>
          <a:p>
            <a:pPr marL="342900" indent="-342900">
              <a:buChar char="•"/>
            </a:pPr>
            <a:endParaRPr lang="nl-NL" sz="2000" dirty="0">
              <a:cs typeface="Arial"/>
            </a:endParaRPr>
          </a:p>
          <a:p>
            <a:r>
              <a:rPr lang="nl-NL" sz="2000" b="1" dirty="0">
                <a:cs typeface="Arial"/>
              </a:rPr>
              <a:t>Pluspunt-coach</a:t>
            </a:r>
            <a:r>
              <a:rPr lang="nl-NL" sz="2000" dirty="0">
                <a:cs typeface="Arial"/>
              </a:rPr>
              <a:t>: </a:t>
            </a:r>
            <a:r>
              <a:rPr lang="nl-NL" sz="2000" i="1" dirty="0">
                <a:cs typeface="Arial"/>
              </a:rPr>
              <a:t>Margo Fransen, Marloes van Oort, Brigitte </a:t>
            </a:r>
            <a:r>
              <a:rPr lang="nl-NL" sz="2000" i="1" dirty="0" err="1">
                <a:cs typeface="Arial"/>
              </a:rPr>
              <a:t>Ruijken</a:t>
            </a:r>
            <a:endParaRPr lang="nl-NL" sz="2000" i="1" dirty="0">
              <a:cs typeface="Arial"/>
            </a:endParaRPr>
          </a:p>
          <a:p>
            <a:endParaRPr lang="nl-NL" sz="2000" dirty="0">
              <a:cs typeface="Arial"/>
            </a:endParaRPr>
          </a:p>
          <a:p>
            <a:r>
              <a:rPr lang="nl-NL" sz="2000" b="1" dirty="0">
                <a:cs typeface="Arial"/>
              </a:rPr>
              <a:t>Terug op Koers coach</a:t>
            </a:r>
            <a:r>
              <a:rPr lang="nl-NL" sz="2000" dirty="0">
                <a:cs typeface="Arial"/>
              </a:rPr>
              <a:t>: </a:t>
            </a:r>
            <a:r>
              <a:rPr lang="nl-NL" sz="2000" i="1" dirty="0">
                <a:cs typeface="Arial"/>
              </a:rPr>
              <a:t>Henriette van Bergen, Sabrina Dappers</a:t>
            </a:r>
          </a:p>
          <a:p>
            <a:endParaRPr lang="nl-NL" sz="2000" dirty="0">
              <a:cs typeface="Arial"/>
            </a:endParaRPr>
          </a:p>
          <a:p>
            <a:r>
              <a:rPr lang="nl-NL" sz="2000" b="1" dirty="0">
                <a:cs typeface="Arial"/>
              </a:rPr>
              <a:t>Herstelcoach/ anti-pestcoördinator</a:t>
            </a:r>
            <a:r>
              <a:rPr lang="nl-NL" sz="2000" dirty="0">
                <a:cs typeface="Arial"/>
              </a:rPr>
              <a:t>: </a:t>
            </a:r>
            <a:r>
              <a:rPr lang="nl-NL" sz="2000" i="1" dirty="0">
                <a:cs typeface="Arial"/>
              </a:rPr>
              <a:t>Margo Fransen</a:t>
            </a:r>
          </a:p>
          <a:p>
            <a:endParaRPr lang="nl-NL" sz="2000" dirty="0">
              <a:cs typeface="Arial"/>
            </a:endParaRPr>
          </a:p>
          <a:p>
            <a:r>
              <a:rPr lang="nl-NL" sz="2000" b="1" dirty="0" err="1">
                <a:cs typeface="Arial"/>
              </a:rPr>
              <a:t>Leerlingcoördinator</a:t>
            </a:r>
            <a:r>
              <a:rPr lang="nl-NL" sz="2000" b="1" dirty="0">
                <a:cs typeface="Arial"/>
              </a:rPr>
              <a:t> onderbouw</a:t>
            </a:r>
            <a:r>
              <a:rPr lang="nl-NL" sz="2000" dirty="0">
                <a:cs typeface="Arial"/>
              </a:rPr>
              <a:t>: </a:t>
            </a:r>
            <a:r>
              <a:rPr lang="nl-NL" sz="2000" i="1" dirty="0">
                <a:cs typeface="Arial"/>
              </a:rPr>
              <a:t>Linda Ceelen</a:t>
            </a:r>
          </a:p>
          <a:p>
            <a:endParaRPr lang="nl-NL" sz="2000" dirty="0">
              <a:cs typeface="Arial"/>
            </a:endParaRPr>
          </a:p>
          <a:p>
            <a:r>
              <a:rPr lang="nl-NL" sz="2000" b="1" dirty="0">
                <a:cs typeface="Arial"/>
              </a:rPr>
              <a:t>Leerlingbegeleiders</a:t>
            </a:r>
            <a:r>
              <a:rPr lang="nl-NL" sz="2000" dirty="0">
                <a:cs typeface="Arial"/>
              </a:rPr>
              <a:t>: </a:t>
            </a:r>
            <a:r>
              <a:rPr lang="nl-NL" sz="2000" i="1" dirty="0">
                <a:cs typeface="Arial"/>
              </a:rPr>
              <a:t>Marjanne Cornelissen, Marga Lebens</a:t>
            </a:r>
          </a:p>
          <a:p>
            <a:endParaRPr lang="nl-NL" sz="1600" dirty="0">
              <a:cs typeface="Arial"/>
            </a:endParaRPr>
          </a:p>
          <a:p>
            <a:endParaRPr lang="nl-NL" sz="1600" dirty="0">
              <a:cs typeface="Arial"/>
            </a:endParaRPr>
          </a:p>
          <a:p>
            <a:endParaRPr lang="nl-NL" sz="2000" dirty="0">
              <a:cs typeface="Arial"/>
            </a:endParaRPr>
          </a:p>
          <a:p>
            <a:endParaRPr lang="nl-NL" sz="2000" dirty="0">
              <a:cs typeface="Arial"/>
            </a:endParaRPr>
          </a:p>
          <a:p>
            <a:endParaRPr lang="nl-NL" sz="2000" dirty="0">
              <a:cs typeface="Arial"/>
            </a:endParaRPr>
          </a:p>
          <a:p>
            <a:endParaRPr lang="nl-NL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176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3">
            <a:extLst>
              <a:ext uri="{FF2B5EF4-FFF2-40B4-BE49-F238E27FC236}">
                <a16:creationId xmlns:a16="http://schemas.microsoft.com/office/drawing/2014/main" id="{C3ECFB76-C331-EE93-F545-67555181A123}"/>
              </a:ext>
            </a:extLst>
          </p:cNvPr>
          <p:cNvSpPr txBox="1">
            <a:spLocks/>
          </p:cNvSpPr>
          <p:nvPr/>
        </p:nvSpPr>
        <p:spPr>
          <a:xfrm>
            <a:off x="2290353" y="300175"/>
            <a:ext cx="9039497" cy="744854"/>
          </a:xfrm>
          <a:prstGeom prst="rect">
            <a:avLst/>
          </a:prstGeom>
          <a:solidFill>
            <a:srgbClr val="008BD2"/>
          </a:solidFill>
        </p:spPr>
        <p:txBody>
          <a:bodyPr anchor="b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>
                <a:solidFill>
                  <a:schemeClr val="bg1"/>
                </a:solidFill>
              </a:rPr>
              <a:t>Belangrijke zaken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F43DDF2-7E7C-80AB-73FF-9D0AF0B89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8903" y="1409409"/>
            <a:ext cx="10320239" cy="53654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l-NL" sz="2400" dirty="0" err="1">
                <a:latin typeface="Arial"/>
                <a:ea typeface="Verdana"/>
                <a:cs typeface="Arial"/>
              </a:rPr>
              <a:t>SOMtoday</a:t>
            </a:r>
            <a:r>
              <a:rPr lang="nl-NL" sz="2400" dirty="0">
                <a:latin typeface="Arial"/>
                <a:ea typeface="Verdana"/>
                <a:cs typeface="Arial"/>
              </a:rPr>
              <a:t> / Zermelo (inlogcodes via mail ontvangen)</a:t>
            </a:r>
            <a:endParaRPr lang="nl-NL" sz="2400">
              <a:latin typeface="Arial"/>
              <a:ea typeface="Verdana"/>
              <a:cs typeface="Arial"/>
            </a:endParaRPr>
          </a:p>
          <a:p>
            <a:endParaRPr lang="nl-NL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nl-NL" sz="2400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PALET uren: kunst, technologie, sport, ondernemen</a:t>
            </a:r>
            <a:br>
              <a:rPr lang="nl-NL" sz="2400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</a:br>
            <a:r>
              <a:rPr lang="nl-NL" sz="2400" dirty="0">
                <a:latin typeface="Arial" panose="020B0604020202020204" pitchFamily="34" charset="0"/>
                <a:ea typeface="Verdana"/>
                <a:cs typeface="Arial" panose="020B0604020202020204" pitchFamily="34" charset="0"/>
                <a:hlinkClick r:id="rId2"/>
              </a:rPr>
              <a:t>Het Hooghuis Mondriaan College - </a:t>
            </a:r>
            <a:r>
              <a:rPr lang="nl-NL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PALET</a:t>
            </a:r>
            <a:r>
              <a:rPr lang="nl-NL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2"/>
              </a:rPr>
              <a:t> - YouTube</a:t>
            </a:r>
            <a:r>
              <a:rPr lang="nl-NL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endParaRPr lang="nl-NL" sz="2400" dirty="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400" dirty="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r>
              <a:rPr lang="nl-NL" sz="2400" dirty="0">
                <a:latin typeface="Arial"/>
                <a:ea typeface="Verdana"/>
                <a:cs typeface="Arial"/>
              </a:rPr>
              <a:t>Extra aandacht voor leesvaardigheid voor klas 1 </a:t>
            </a:r>
            <a:endParaRPr lang="nl-NL" sz="2400" dirty="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endParaRPr lang="nl-NL" sz="2400" dirty="0">
              <a:latin typeface="Arial"/>
              <a:ea typeface="Verdana"/>
              <a:cs typeface="Arial"/>
            </a:endParaRPr>
          </a:p>
          <a:p>
            <a:r>
              <a:rPr lang="nl-NL" sz="2400" i="1">
                <a:latin typeface="Arial"/>
                <a:ea typeface="Verdana"/>
                <a:cs typeface="Arial"/>
              </a:rPr>
              <a:t>'Keuzeuur'</a:t>
            </a:r>
            <a:r>
              <a:rPr lang="nl-NL" sz="2400">
                <a:latin typeface="Arial"/>
                <a:ea typeface="Verdana"/>
                <a:cs typeface="Arial"/>
              </a:rPr>
              <a:t> Nederlands + Engels </a:t>
            </a:r>
            <a:r>
              <a:rPr lang="nl-NL" sz="1200" dirty="0">
                <a:latin typeface="Arial"/>
                <a:ea typeface="Verdana"/>
                <a:cs typeface="Arial"/>
              </a:rPr>
              <a:t>(periode 2)</a:t>
            </a:r>
            <a:r>
              <a:rPr lang="nl-NL" sz="2400" dirty="0">
                <a:latin typeface="Arial"/>
                <a:ea typeface="Verdana"/>
                <a:cs typeface="Arial"/>
              </a:rPr>
              <a:t> </a:t>
            </a:r>
            <a:r>
              <a:rPr lang="nl-NL" sz="1200" dirty="0">
                <a:latin typeface="Arial"/>
                <a:ea typeface="Verdana"/>
                <a:cs typeface="Arial"/>
              </a:rPr>
              <a:t>- aanmelding door vakdocent</a:t>
            </a:r>
          </a:p>
          <a:p>
            <a:endParaRPr lang="nl-NL" sz="1200" dirty="0">
              <a:latin typeface="Arial"/>
              <a:ea typeface="Verdana"/>
              <a:cs typeface="Arial"/>
            </a:endParaRPr>
          </a:p>
          <a:p>
            <a:r>
              <a:rPr lang="nl-NL" sz="2400">
                <a:latin typeface="Arial"/>
                <a:ea typeface="Verdana"/>
                <a:cs typeface="Arial"/>
              </a:rPr>
              <a:t>Mobielvrije school</a:t>
            </a:r>
          </a:p>
          <a:p>
            <a:pPr marL="0" indent="0">
              <a:buNone/>
            </a:pPr>
            <a:r>
              <a:rPr lang="nl-NL" sz="2400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   </a:t>
            </a:r>
            <a:r>
              <a:rPr lang="nl-NL" sz="2400" b="1" dirty="0">
                <a:solidFill>
                  <a:srgbClr val="FFFF00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               </a:t>
            </a:r>
            <a:endParaRPr lang="nl-NL" sz="2400" b="1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nl-NL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Proefwerkrooster</a:t>
            </a:r>
          </a:p>
          <a:p>
            <a:endParaRPr lang="nl-NL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nl-NL" sz="2400" dirty="0"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Uitleg site: formulieren (ziekmelding, verlofformulieren e.d.)</a:t>
            </a:r>
            <a:endParaRPr lang="nl-NL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sz="2400" dirty="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400" dirty="0"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endParaRPr lang="nl-NL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3579890"/>
      </p:ext>
    </p:extLst>
  </p:cSld>
  <p:clrMapOvr>
    <a:masterClrMapping/>
  </p:clrMapOvr>
</p:sld>
</file>

<file path=ppt/theme/theme1.xml><?xml version="1.0" encoding="utf-8"?>
<a:theme xmlns:a="http://schemas.openxmlformats.org/drawingml/2006/main" name="Mondriaan rood">
  <a:themeElements>
    <a:clrScheme name="Het Hooghuis - Mondriaa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BD2"/>
      </a:accent1>
      <a:accent2>
        <a:srgbClr val="EF7D00"/>
      </a:accent2>
      <a:accent3>
        <a:srgbClr val="3FA535"/>
      </a:accent3>
      <a:accent4>
        <a:srgbClr val="CC171A"/>
      </a:accent4>
      <a:accent5>
        <a:srgbClr val="83207E"/>
      </a:accent5>
      <a:accent6>
        <a:srgbClr val="FFC000"/>
      </a:accent6>
      <a:hlink>
        <a:srgbClr val="008AD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H MONDR0001 PowerPoint 2022" id="{26326860-EFBC-594B-A6ED-CDD7C8AF9F1C}" vid="{8AD36E73-B11F-914A-B05E-73CF6B4B9A97}"/>
    </a:ext>
  </a:extLst>
</a:theme>
</file>

<file path=ppt/theme/theme2.xml><?xml version="1.0" encoding="utf-8"?>
<a:theme xmlns:a="http://schemas.openxmlformats.org/drawingml/2006/main" name="Mondriaan wit">
  <a:themeElements>
    <a:clrScheme name="Hooghuis - Heesch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C171A"/>
      </a:accent1>
      <a:accent2>
        <a:srgbClr val="3FA535"/>
      </a:accent2>
      <a:accent3>
        <a:srgbClr val="EF7D00"/>
      </a:accent3>
      <a:accent4>
        <a:srgbClr val="008BD2"/>
      </a:accent4>
      <a:accent5>
        <a:srgbClr val="83207E"/>
      </a:accent5>
      <a:accent6>
        <a:srgbClr val="FFC000"/>
      </a:accent6>
      <a:hlink>
        <a:srgbClr val="008AD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H MONDR0001 PowerPoint 2022" id="{26326860-EFBC-594B-A6ED-CDD7C8AF9F1C}" vid="{21269F07-F3B6-F64A-A18C-D8B864694CAC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90190B281E864EAABA4D8388C5943C" ma:contentTypeVersion="19" ma:contentTypeDescription="Een nieuw document maken." ma:contentTypeScope="" ma:versionID="4695a555f2b009417982db24be5cfabf">
  <xsd:schema xmlns:xsd="http://www.w3.org/2001/XMLSchema" xmlns:xs="http://www.w3.org/2001/XMLSchema" xmlns:p="http://schemas.microsoft.com/office/2006/metadata/properties" xmlns:ns2="230ff946-340e-47af-ae18-b30d27fb9862" xmlns:ns3="1ac554a4-a7e6-4112-a660-d6a3748ba7dc" targetNamespace="http://schemas.microsoft.com/office/2006/metadata/properties" ma:root="true" ma:fieldsID="f683d082ecd92c1b7f799738578565f3" ns2:_="" ns3:_="">
    <xsd:import namespace="230ff946-340e-47af-ae18-b30d27fb9862"/>
    <xsd:import namespace="1ac554a4-a7e6-4112-a660-d6a3748ba7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Kleurprint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ff946-340e-47af-ae18-b30d27fb98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11bbe85b-3fab-419a-a9b6-de03db0cb1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Kleurprinten" ma:index="24" nillable="true" ma:displayName="Kleur printen" ma:description="De PO dient in kleur uitgeprint te worden" ma:format="Dropdown" ma:internalName="Kleurprinten">
      <xsd:simpleType>
        <xsd:restriction base="dms:Choice">
          <xsd:enumeration value="ja"/>
          <xsd:enumeration value="Keuze 2"/>
          <xsd:enumeration value="Keuze 3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c554a4-a7e6-4112-a660-d6a3748ba7d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d028709-718c-4291-ab3d-f1318693f6a6}" ma:internalName="TaxCatchAll" ma:showField="CatchAllData" ma:web="1ac554a4-a7e6-4112-a660-d6a3748ba7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ac554a4-a7e6-4112-a660-d6a3748ba7dc" xsi:nil="true"/>
    <lcf76f155ced4ddcb4097134ff3c332f xmlns="230ff946-340e-47af-ae18-b30d27fb9862">
      <Terms xmlns="http://schemas.microsoft.com/office/infopath/2007/PartnerControls"/>
    </lcf76f155ced4ddcb4097134ff3c332f>
    <Kleurprinten xmlns="230ff946-340e-47af-ae18-b30d27fb9862" xsi:nil="true"/>
  </documentManagement>
</p:properties>
</file>

<file path=customXml/itemProps1.xml><?xml version="1.0" encoding="utf-8"?>
<ds:datastoreItem xmlns:ds="http://schemas.openxmlformats.org/officeDocument/2006/customXml" ds:itemID="{73356746-0E81-46E7-BCF6-F509D31823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F33B83-9409-4F53-BC06-FB88FCD904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0ff946-340e-47af-ae18-b30d27fb9862"/>
    <ds:schemaRef ds:uri="1ac554a4-a7e6-4112-a660-d6a3748ba7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1CC4BB-26D9-43C6-9EBF-7DF7F587E1BC}">
  <ds:schemaRefs>
    <ds:schemaRef ds:uri="http://schemas.microsoft.com/office/2006/documentManagement/typ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230ff946-340e-47af-ae18-b30d27fb9862"/>
    <ds:schemaRef ds:uri="http://purl.org/dc/dcmitype/"/>
    <ds:schemaRef ds:uri="http://schemas.openxmlformats.org/package/2006/metadata/core-properties"/>
    <ds:schemaRef ds:uri="1ac554a4-a7e6-4112-a660-d6a3748ba7d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HH MONDR0001 PowerPoint 2022</Template>
  <TotalTime>35</TotalTime>
  <Words>610</Words>
  <Application>Microsoft Office PowerPoint</Application>
  <PresentationFormat>Breedbeeld</PresentationFormat>
  <Paragraphs>139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Mondriaan rood</vt:lpstr>
      <vt:lpstr>Mondriaan wit</vt:lpstr>
      <vt:lpstr>PowerPoint-presentatie</vt:lpstr>
      <vt:lpstr>Programma</vt:lpstr>
      <vt:lpstr>PowerPoint-presentatie</vt:lpstr>
      <vt:lpstr>Taken mentoren</vt:lpstr>
      <vt:lpstr>Mentorlessen</vt:lpstr>
      <vt:lpstr>Ondersteuning</vt:lpstr>
      <vt:lpstr>Ondersteuning</vt:lpstr>
      <vt:lpstr>Ondersteuningsteam</vt:lpstr>
      <vt:lpstr>PowerPoint-presentatie</vt:lpstr>
      <vt:lpstr>PowerPoint-presentatie</vt:lpstr>
      <vt:lpstr>PowerPoint-presentatie</vt:lpstr>
      <vt:lpstr>Vragen?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Cihan-Alakmak, A. (Aygün)</dc:creator>
  <cp:lastModifiedBy>Hage, C.E. (Karin)</cp:lastModifiedBy>
  <cp:revision>352</cp:revision>
  <dcterms:created xsi:type="dcterms:W3CDTF">2022-12-01T10:51:20Z</dcterms:created>
  <dcterms:modified xsi:type="dcterms:W3CDTF">2024-08-16T09:19:51Z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0x0101005A90190B281E864EAABA4D8388C5943C</vt:lpwstr>
  </property>
  <property fmtid="{D5CDD505-2E9C-101B-9397-08002B2CF9AE}" pid="3" name="MediaServiceImageTags">
    <vt:lpwstr/>
  </property>
</Properties>
</file>